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9" r:id="rId4"/>
    <p:sldId id="258" r:id="rId5"/>
    <p:sldId id="267" r:id="rId6"/>
    <p:sldId id="261" r:id="rId7"/>
    <p:sldId id="266" r:id="rId8"/>
    <p:sldId id="269" r:id="rId9"/>
    <p:sldId id="270" r:id="rId10"/>
    <p:sldId id="262" r:id="rId11"/>
    <p:sldId id="271" r:id="rId12"/>
    <p:sldId id="263" r:id="rId13"/>
    <p:sldId id="264" r:id="rId14"/>
    <p:sldId id="268" r:id="rId15"/>
    <p:sldId id="265" r:id="rId16"/>
  </p:sldIdLst>
  <p:sldSz cx="9144000" cy="5143500" type="screen16x9"/>
  <p:notesSz cx="6858000" cy="9144000"/>
  <p:embeddedFontLs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BD6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290" autoAdjust="0"/>
  </p:normalViewPr>
  <p:slideViewPr>
    <p:cSldViewPr snapToGrid="0">
      <p:cViewPr varScale="1">
        <p:scale>
          <a:sx n="133" d="100"/>
          <a:sy n="133" d="100"/>
        </p:scale>
        <p:origin x="9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External functions</a:t>
            </a:r>
          </a:p>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Change detection</a:t>
            </a:r>
            <a:br>
              <a:rPr lang="sv" sz="1200" dirty="0">
                <a:latin typeface="Roboto"/>
                <a:ea typeface="Roboto"/>
                <a:cs typeface="Roboto"/>
                <a:sym typeface="Roboto"/>
              </a:rPr>
            </a:br>
            <a:endParaRPr lang="sv" sz="1200" dirty="0">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lIns="91425" tIns="91425" rIns="91425" bIns="91425" anchor="ctr" anchorCtr="0">
            <a:noAutofit/>
          </a:bodyPr>
          <a:lstStyle/>
          <a:p>
            <a:pPr lvl="0">
              <a:spcBef>
                <a:spcPts val="0"/>
              </a:spcBef>
              <a:buNone/>
            </a:pPr>
            <a:endParaRPr/>
          </a:p>
        </p:txBody>
      </p:sp>
      <p:sp>
        <p:nvSpPr>
          <p:cNvPr id="12" name="Shape 12"/>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lIns="91425" tIns="91425" rIns="91425" bIns="91425" anchor="b" anchorCtr="0"/>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47190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9" name="Shape 29"/>
          <p:cNvSpPr txBox="1">
            <a:spLocks noGrp="1"/>
          </p:cNvSpPr>
          <p:nvPr>
            <p:ph type="body" idx="2"/>
          </p:nvPr>
        </p:nvSpPr>
        <p:spPr>
          <a:xfrm>
            <a:off x="469425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4" name="Shape 34"/>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lIns="91425" tIns="91425" rIns="91425" bIns="91425" anchor="ctr"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8" name="Shape 48"/>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a:endParaRPr/>
          </a:p>
        </p:txBody>
      </p:sp>
      <p:sp>
        <p:nvSpPr>
          <p:cNvPr id="49" name="Shape 49"/>
          <p:cNvSpPr txBox="1">
            <a:spLocks noGrp="1"/>
          </p:cNvSpPr>
          <p:nvPr>
            <p:ph type="subTitle" idx="1"/>
          </p:nvPr>
        </p:nvSpPr>
        <p:spPr>
          <a:xfrm>
            <a:off x="265500" y="2779466"/>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55" name="Shape 55"/>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a:lnSpc>
                <a:spcPct val="100000"/>
              </a:lnSpc>
              <a:spcBef>
                <a:spcPts val="0"/>
              </a:spcBef>
              <a:spcAft>
                <a:spcPts val="0"/>
              </a:spcAft>
              <a:buClr>
                <a:schemeClr val="lt1"/>
              </a:buClr>
              <a:buSzPct val="1000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buFont typeface="Roboto"/>
              <a:buChar char="●"/>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sv" sz="100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1.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0" y="2095050"/>
            <a:ext cx="3279000" cy="953400"/>
          </a:xfrm>
          <a:prstGeom prst="rect">
            <a:avLst/>
          </a:prstGeom>
        </p:spPr>
        <p:txBody>
          <a:bodyPr lIns="91425" tIns="91425" rIns="91425" bIns="91425" anchor="ctr" anchorCtr="0">
            <a:noAutofit/>
          </a:bodyPr>
          <a:lstStyle/>
          <a:p>
            <a:pPr lvl="0" algn="ctr" rtl="0">
              <a:spcBef>
                <a:spcPts val="0"/>
              </a:spcBef>
              <a:buNone/>
            </a:pPr>
            <a:r>
              <a:rPr lang="en-US" dirty="0"/>
              <a:t>Implementation</a:t>
            </a:r>
            <a:endParaRPr lang="sv" dirty="0"/>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AC8A-8F59-44F3-804C-010E153972C3}"/>
              </a:ext>
            </a:extLst>
          </p:cNvPr>
          <p:cNvSpPr>
            <a:spLocks noGrp="1"/>
          </p:cNvSpPr>
          <p:nvPr>
            <p:ph type="title"/>
          </p:nvPr>
        </p:nvSpPr>
        <p:spPr/>
        <p:txBody>
          <a:bodyPr/>
          <a:lstStyle/>
          <a:p>
            <a:r>
              <a:rPr lang="sv-SE" dirty="0"/>
              <a:t>Evaluation</a:t>
            </a:r>
            <a:endParaRPr lang="en-US" dirty="0"/>
          </a:p>
        </p:txBody>
      </p:sp>
      <p:sp>
        <p:nvSpPr>
          <p:cNvPr id="3" name="Text Placeholder 2">
            <a:extLst>
              <a:ext uri="{FF2B5EF4-FFF2-40B4-BE49-F238E27FC236}">
                <a16:creationId xmlns:a16="http://schemas.microsoft.com/office/drawing/2014/main" id="{87C7AEAB-0989-4BB0-B24C-EC17E027F03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92896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Resultat filer och klasser</a:t>
            </a:r>
          </a:p>
        </p:txBody>
      </p:sp>
      <p:sp>
        <p:nvSpPr>
          <p:cNvPr id="111" name="Shape 111"/>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US" dirty="0"/>
              <a:t>Evaluation</a:t>
            </a:r>
            <a:endParaRPr lang="sv" dirty="0"/>
          </a:p>
        </p:txBody>
      </p:sp>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450" y="1714500"/>
            <a:ext cx="9144000" cy="3429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00350-5DF3-4E1B-AF81-04188B60ECF9}"/>
              </a:ext>
            </a:extLst>
          </p:cNvPr>
          <p:cNvSpPr>
            <a:spLocks noGrp="1"/>
          </p:cNvSpPr>
          <p:nvPr>
            <p:ph type="title"/>
          </p:nvPr>
        </p:nvSpPr>
        <p:spPr/>
        <p:txBody>
          <a:bodyPr/>
          <a:lstStyle/>
          <a:p>
            <a:r>
              <a:rPr lang="sv-SE" dirty="0"/>
              <a:t>Evaluation</a:t>
            </a:r>
            <a:endParaRPr lang="en-US" dirty="0"/>
          </a:p>
        </p:txBody>
      </p:sp>
      <p:graphicFrame>
        <p:nvGraphicFramePr>
          <p:cNvPr id="3" name="Table 2">
            <a:extLst>
              <a:ext uri="{FF2B5EF4-FFF2-40B4-BE49-F238E27FC236}">
                <a16:creationId xmlns:a16="http://schemas.microsoft.com/office/drawing/2014/main" id="{1E124818-2796-4822-9DF0-12107E3021B9}"/>
              </a:ext>
            </a:extLst>
          </p:cNvPr>
          <p:cNvGraphicFramePr>
            <a:graphicFrameLocks noGrp="1"/>
          </p:cNvGraphicFramePr>
          <p:nvPr>
            <p:extLst>
              <p:ext uri="{D42A27DB-BD31-4B8C-83A1-F6EECF244321}">
                <p14:modId xmlns:p14="http://schemas.microsoft.com/office/powerpoint/2010/main" val="3368624044"/>
              </p:ext>
            </p:extLst>
          </p:nvPr>
        </p:nvGraphicFramePr>
        <p:xfrm>
          <a:off x="730472" y="1825847"/>
          <a:ext cx="7562155" cy="2151040"/>
        </p:xfrm>
        <a:graphic>
          <a:graphicData uri="http://schemas.openxmlformats.org/drawingml/2006/table">
            <a:tbl>
              <a:tblPr firstRow="1" bandRow="1">
                <a:tableStyleId>{5C22544A-7EE6-4342-B048-85BDC9FD1C3A}</a:tableStyleId>
              </a:tblPr>
              <a:tblGrid>
                <a:gridCol w="699175">
                  <a:extLst>
                    <a:ext uri="{9D8B030D-6E8A-4147-A177-3AD203B41FA5}">
                      <a16:colId xmlns:a16="http://schemas.microsoft.com/office/drawing/2014/main" val="3075544972"/>
                    </a:ext>
                  </a:extLst>
                </a:gridCol>
                <a:gridCol w="1301376">
                  <a:extLst>
                    <a:ext uri="{9D8B030D-6E8A-4147-A177-3AD203B41FA5}">
                      <a16:colId xmlns:a16="http://schemas.microsoft.com/office/drawing/2014/main" val="1716720260"/>
                    </a:ext>
                  </a:extLst>
                </a:gridCol>
                <a:gridCol w="2017470">
                  <a:extLst>
                    <a:ext uri="{9D8B030D-6E8A-4147-A177-3AD203B41FA5}">
                      <a16:colId xmlns:a16="http://schemas.microsoft.com/office/drawing/2014/main" val="2251975649"/>
                    </a:ext>
                  </a:extLst>
                </a:gridCol>
                <a:gridCol w="2026793">
                  <a:extLst>
                    <a:ext uri="{9D8B030D-6E8A-4147-A177-3AD203B41FA5}">
                      <a16:colId xmlns:a16="http://schemas.microsoft.com/office/drawing/2014/main" val="308722586"/>
                    </a:ext>
                  </a:extLst>
                </a:gridCol>
                <a:gridCol w="1517341">
                  <a:extLst>
                    <a:ext uri="{9D8B030D-6E8A-4147-A177-3AD203B41FA5}">
                      <a16:colId xmlns:a16="http://schemas.microsoft.com/office/drawing/2014/main" val="1722771932"/>
                    </a:ext>
                  </a:extLst>
                </a:gridCol>
              </a:tblGrid>
              <a:tr h="487737">
                <a:tc>
                  <a:txBody>
                    <a:bodyPr/>
                    <a:lstStyle/>
                    <a:p>
                      <a:endParaRPr lang="en-US" dirty="0"/>
                    </a:p>
                  </a:txBody>
                  <a:tcPr>
                    <a:solidFill>
                      <a:schemeClr val="bg1"/>
                    </a:solidFill>
                  </a:tcPr>
                </a:tc>
                <a:tc>
                  <a:txBody>
                    <a:bodyPr/>
                    <a:lstStyle/>
                    <a:p>
                      <a:pPr algn="ctr"/>
                      <a:r>
                        <a:rPr lang="sv-SE" dirty="0"/>
                        <a:t>Units</a:t>
                      </a:r>
                      <a:endParaRPr lang="en-US" dirty="0"/>
                    </a:p>
                  </a:txBody>
                  <a:tcPr anchor="ctr"/>
                </a:tc>
                <a:tc>
                  <a:txBody>
                    <a:bodyPr/>
                    <a:lstStyle/>
                    <a:p>
                      <a:pPr algn="ctr"/>
                      <a:r>
                        <a:rPr lang="sv-SE" dirty="0"/>
                        <a:t>Complete testsuite execution time</a:t>
                      </a:r>
                      <a:endParaRPr lang="en-US" dirty="0"/>
                    </a:p>
                  </a:txBody>
                  <a:tcPr anchor="ctr"/>
                </a:tc>
                <a:tc>
                  <a:txBody>
                    <a:bodyPr/>
                    <a:lstStyle/>
                    <a:p>
                      <a:pPr algn="ctr"/>
                      <a:r>
                        <a:rPr lang="sv-SE" dirty="0"/>
                        <a:t>Dependency analysis exectution time</a:t>
                      </a:r>
                      <a:endParaRPr lang="en-US" dirty="0"/>
                    </a:p>
                  </a:txBody>
                  <a:tcPr anchor="ctr"/>
                </a:tc>
                <a:tc>
                  <a:txBody>
                    <a:bodyPr/>
                    <a:lstStyle/>
                    <a:p>
                      <a:pPr algn="ctr"/>
                      <a:r>
                        <a:rPr lang="sv-SE" dirty="0"/>
                        <a:t>Average time savings</a:t>
                      </a:r>
                      <a:endParaRPr lang="en-US" dirty="0"/>
                    </a:p>
                  </a:txBody>
                  <a:tcPr anchor="ctr"/>
                </a:tc>
                <a:extLst>
                  <a:ext uri="{0D108BD9-81ED-4DB2-BD59-A6C34878D82A}">
                    <a16:rowId xmlns:a16="http://schemas.microsoft.com/office/drawing/2014/main" val="398829704"/>
                  </a:ext>
                </a:extLst>
              </a:tr>
              <a:tr h="286904">
                <a:tc rowSpan="2">
                  <a:txBody>
                    <a:bodyPr/>
                    <a:lstStyle/>
                    <a:p>
                      <a:r>
                        <a:rPr lang="sv-SE" dirty="0"/>
                        <a:t>HXL</a:t>
                      </a:r>
                      <a:endParaRPr lang="en-US" dirty="0"/>
                    </a:p>
                  </a:txBody>
                  <a:tcPr anchor="ctr"/>
                </a:tc>
                <a:tc>
                  <a:txBody>
                    <a:bodyPr/>
                    <a:lstStyle/>
                    <a:p>
                      <a:r>
                        <a:rPr lang="sv-SE" dirty="0"/>
                        <a:t>552 files</a:t>
                      </a:r>
                      <a:endParaRPr lang="en-US" dirty="0"/>
                    </a:p>
                  </a:txBody>
                  <a:tcPr/>
                </a:tc>
                <a:tc rowSpan="2">
                  <a:txBody>
                    <a:bodyPr/>
                    <a:lstStyle/>
                    <a:p>
                      <a:pPr algn="ctr"/>
                      <a:r>
                        <a:rPr lang="sv-SE" dirty="0"/>
                        <a:t>3h 1m 51s</a:t>
                      </a:r>
                      <a:endParaRPr lang="en-US" dirty="0"/>
                    </a:p>
                  </a:txBody>
                  <a:tcPr anchor="ctr"/>
                </a:tc>
                <a:tc rowSpan="2">
                  <a:txBody>
                    <a:bodyPr/>
                    <a:lstStyle/>
                    <a:p>
                      <a:pPr algn="ctr"/>
                      <a:r>
                        <a:rPr lang="sv-SE" dirty="0"/>
                        <a:t>6.7s</a:t>
                      </a:r>
                      <a:endParaRPr lang="en-US" dirty="0"/>
                    </a:p>
                  </a:txBody>
                  <a:tcPr anchor="ctr"/>
                </a:tc>
                <a:tc>
                  <a:txBody>
                    <a:bodyPr/>
                    <a:lstStyle/>
                    <a:p>
                      <a:pPr algn="ctr"/>
                      <a:r>
                        <a:rPr lang="sv-SE" dirty="0"/>
                        <a:t>68%</a:t>
                      </a:r>
                      <a:endParaRPr lang="en-US" dirty="0"/>
                    </a:p>
                  </a:txBody>
                  <a:tcPr anchor="ctr"/>
                </a:tc>
                <a:extLst>
                  <a:ext uri="{0D108BD9-81ED-4DB2-BD59-A6C34878D82A}">
                    <a16:rowId xmlns:a16="http://schemas.microsoft.com/office/drawing/2014/main" val="3405495336"/>
                  </a:ext>
                </a:extLst>
              </a:tr>
              <a:tr h="286904">
                <a:tc vMerge="1">
                  <a:txBody>
                    <a:bodyPr/>
                    <a:lstStyle/>
                    <a:p>
                      <a:endParaRPr lang="en-US"/>
                    </a:p>
                  </a:txBody>
                  <a:tcPr/>
                </a:tc>
                <a:tc>
                  <a:txBody>
                    <a:bodyPr/>
                    <a:lstStyle/>
                    <a:p>
                      <a:r>
                        <a:rPr lang="sv-SE" dirty="0"/>
                        <a:t>819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anchor="ctr">
                    <a:solidFill>
                      <a:srgbClr val="CBD6E8"/>
                    </a:solidFill>
                  </a:tcPr>
                </a:tc>
                <a:extLst>
                  <a:ext uri="{0D108BD9-81ED-4DB2-BD59-A6C34878D82A}">
                    <a16:rowId xmlns:a16="http://schemas.microsoft.com/office/drawing/2014/main" val="229655754"/>
                  </a:ext>
                </a:extLst>
              </a:tr>
              <a:tr h="286904">
                <a:tc rowSpan="5">
                  <a:txBody>
                    <a:bodyPr/>
                    <a:lstStyle/>
                    <a:p>
                      <a:r>
                        <a:rPr lang="sv-SE" dirty="0"/>
                        <a:t>MSL</a:t>
                      </a:r>
                      <a:endParaRPr lang="en-US" dirty="0"/>
                    </a:p>
                  </a:txBody>
                  <a:tcPr anchor="ctr"/>
                </a:tc>
                <a:tc>
                  <a:txBody>
                    <a:bodyPr/>
                    <a:lstStyle/>
                    <a:p>
                      <a:r>
                        <a:rPr lang="sv-SE" dirty="0"/>
                        <a:t>197 files</a:t>
                      </a:r>
                      <a:endParaRPr lang="en-US" dirty="0"/>
                    </a:p>
                  </a:txBody>
                  <a:tcPr>
                    <a:solidFill>
                      <a:srgbClr val="CBD6E8"/>
                    </a:solidFill>
                  </a:tcPr>
                </a:tc>
                <a:tc rowSpan="5">
                  <a:txBody>
                    <a:bodyPr/>
                    <a:lstStyle/>
                    <a:p>
                      <a:pPr algn="ctr"/>
                      <a:r>
                        <a:rPr lang="sv-SE" dirty="0"/>
                        <a:t>2h 26m 36s</a:t>
                      </a:r>
                      <a:endParaRPr lang="en-US" dirty="0"/>
                    </a:p>
                  </a:txBody>
                  <a:tcPr anchor="ctr"/>
                </a:tc>
                <a:tc rowSpan="5">
                  <a:txBody>
                    <a:bodyPr/>
                    <a:lstStyle/>
                    <a:p>
                      <a:pPr algn="ctr"/>
                      <a:r>
                        <a:rPr lang="sv-SE" dirty="0"/>
                        <a:t>18.8s</a:t>
                      </a:r>
                      <a:endParaRPr lang="en-US" dirty="0"/>
                    </a:p>
                  </a:txBody>
                  <a:tcPr anchor="ctr"/>
                </a:tc>
                <a:tc rowSpan="2">
                  <a:txBody>
                    <a:bodyPr/>
                    <a:lstStyle/>
                    <a:p>
                      <a:pPr algn="ctr"/>
                      <a:r>
                        <a:rPr lang="sv-SE" dirty="0"/>
                        <a:t>88%</a:t>
                      </a:r>
                      <a:endParaRPr lang="en-US" dirty="0"/>
                    </a:p>
                  </a:txBody>
                  <a:tcPr anchor="ctr"/>
                </a:tc>
                <a:extLst>
                  <a:ext uri="{0D108BD9-81ED-4DB2-BD59-A6C34878D82A}">
                    <a16:rowId xmlns:a16="http://schemas.microsoft.com/office/drawing/2014/main" val="2831131078"/>
                  </a:ext>
                </a:extLst>
              </a:tr>
              <a:tr h="0">
                <a:tc vMerge="1">
                  <a:txBody>
                    <a:bodyPr/>
                    <a:lstStyle/>
                    <a:p>
                      <a:endParaRPr lang="en-US"/>
                    </a:p>
                  </a:txBody>
                  <a:tcPr/>
                </a:tc>
                <a:tc rowSpan="2">
                  <a:txBody>
                    <a:bodyPr/>
                    <a:lstStyle/>
                    <a:p>
                      <a:r>
                        <a:rPr lang="sv-SE" dirty="0"/>
                        <a:t>5917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722400412"/>
                  </a:ext>
                </a:extLst>
              </a:tr>
              <a:tr h="21996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algn="ctr"/>
                      <a:r>
                        <a:rPr lang="sv-SE" dirty="0"/>
                        <a:t>93%</a:t>
                      </a:r>
                      <a:endParaRPr lang="en-US" dirty="0"/>
                    </a:p>
                  </a:txBody>
                  <a:tcPr anchor="ctr"/>
                </a:tc>
                <a:extLst>
                  <a:ext uri="{0D108BD9-81ED-4DB2-BD59-A6C34878D82A}">
                    <a16:rowId xmlns:a16="http://schemas.microsoft.com/office/drawing/2014/main" val="351225174"/>
                  </a:ext>
                </a:extLst>
              </a:tr>
              <a:tr h="108880">
                <a:tc vMerge="1">
                  <a:txBody>
                    <a:bodyPr/>
                    <a:lstStyle/>
                    <a:p>
                      <a:endParaRPr lang="en-US"/>
                    </a:p>
                  </a:txBody>
                  <a:tcPr/>
                </a:tc>
                <a:tc rowSpan="2">
                  <a:txBody>
                    <a:bodyPr/>
                    <a:lstStyle/>
                    <a:p>
                      <a:r>
                        <a:rPr lang="sv-SE" dirty="0"/>
                        <a:t>4341 commits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384968483"/>
                  </a:ext>
                </a:extLst>
              </a:tr>
              <a:tr h="28775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sv-SE" dirty="0"/>
                        <a:t>56%</a:t>
                      </a:r>
                      <a:endParaRPr lang="en-US" dirty="0"/>
                    </a:p>
                  </a:txBody>
                  <a:tcPr anchor="ctr"/>
                </a:tc>
                <a:extLst>
                  <a:ext uri="{0D108BD9-81ED-4DB2-BD59-A6C34878D82A}">
                    <a16:rowId xmlns:a16="http://schemas.microsoft.com/office/drawing/2014/main" val="51947839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Validation/Future work</a:t>
            </a:r>
          </a:p>
        </p:txBody>
      </p:sp>
      <p:sp>
        <p:nvSpPr>
          <p:cNvPr id="123" name="Shape 123"/>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0" y="2095050"/>
            <a:ext cx="3288000" cy="953400"/>
          </a:xfrm>
          <a:prstGeom prst="rect">
            <a:avLst/>
          </a:prstGeom>
        </p:spPr>
        <p:txBody>
          <a:bodyPr lIns="91425" tIns="91425" rIns="91425" bIns="91425" anchor="ctr" anchorCtr="0">
            <a:noAutofit/>
          </a:bodyPr>
          <a:lstStyle/>
          <a:p>
            <a:pPr lvl="0" algn="ctr" rtl="0">
              <a:spcBef>
                <a:spcPts val="0"/>
              </a:spcBef>
              <a:buNone/>
            </a:pPr>
            <a:r>
              <a:rPr lang="sv"/>
              <a:t>Safe test selection</a:t>
            </a:r>
          </a:p>
        </p:txBody>
      </p:sp>
      <p:pic>
        <p:nvPicPr>
          <p:cNvPr id="74" name="Shape 74"/>
          <p:cNvPicPr preferRelativeResize="0"/>
          <p:nvPr/>
        </p:nvPicPr>
        <p:blipFill>
          <a:blip r:embed="rId3">
            <a:alphaModFix/>
          </a:blip>
          <a:stretch>
            <a:fillRect/>
          </a:stretch>
        </p:blipFill>
        <p:spPr>
          <a:xfrm>
            <a:off x="4331950" y="1083820"/>
            <a:ext cx="3830974" cy="2975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SE" dirty="0"/>
              <a:t>Modelon</a:t>
            </a:r>
            <a:endParaRPr lang="sv" dirty="0"/>
          </a:p>
        </p:txBody>
      </p:sp>
      <p:sp>
        <p:nvSpPr>
          <p:cNvPr id="87" name="Shape 87"/>
          <p:cNvSpPr txBox="1">
            <a:spLocks noGrp="1"/>
          </p:cNvSpPr>
          <p:nvPr>
            <p:ph type="body" idx="1"/>
          </p:nvPr>
        </p:nvSpPr>
        <p:spPr>
          <a:xfrm>
            <a:off x="471900" y="1919075"/>
            <a:ext cx="3452678" cy="2710200"/>
          </a:xfrm>
          <a:prstGeom prst="rect">
            <a:avLst/>
          </a:prstGeom>
        </p:spPr>
        <p:txBody>
          <a:bodyPr lIns="91425" tIns="91425" rIns="91425" bIns="91425" anchor="t" anchorCtr="0">
            <a:noAutofit/>
          </a:bodyPr>
          <a:lstStyle/>
          <a:p>
            <a:pPr marL="285750" indent="-285750"/>
            <a:r>
              <a:rPr lang="sv-SE" dirty="0"/>
              <a:t>Jmodelica.org</a:t>
            </a:r>
          </a:p>
          <a:p>
            <a:pPr marL="285750" indent="-285750"/>
            <a:r>
              <a:rPr lang="sv-SE" dirty="0"/>
              <a:t>OPTIMICA Compiler Toolkit</a:t>
            </a:r>
          </a:p>
          <a:p>
            <a:pPr marL="285750" indent="-285750"/>
            <a:r>
              <a:rPr lang="sv-SE" dirty="0"/>
              <a:t>Model Testing Toolkit</a:t>
            </a:r>
            <a:endParaRPr dirty="0"/>
          </a:p>
        </p:txBody>
      </p:sp>
      <p:pic>
        <p:nvPicPr>
          <p:cNvPr id="2" name="Picture 1">
            <a:extLst>
              <a:ext uri="{FF2B5EF4-FFF2-40B4-BE49-F238E27FC236}">
                <a16:creationId xmlns:a16="http://schemas.microsoft.com/office/drawing/2014/main" id="{70DF91C9-ED50-4D8D-AC4B-9DEA42E4C184}"/>
              </a:ext>
            </a:extLst>
          </p:cNvPr>
          <p:cNvPicPr>
            <a:picLocks noChangeAspect="1"/>
          </p:cNvPicPr>
          <p:nvPr/>
        </p:nvPicPr>
        <p:blipFill>
          <a:blip r:embed="rId3"/>
          <a:stretch>
            <a:fillRect/>
          </a:stretch>
        </p:blipFill>
        <p:spPr>
          <a:xfrm>
            <a:off x="4582950" y="1919075"/>
            <a:ext cx="2571750" cy="1447800"/>
          </a:xfrm>
          <a:prstGeom prst="rect">
            <a:avLst/>
          </a:prstGeom>
        </p:spPr>
      </p:pic>
      <p:pic>
        <p:nvPicPr>
          <p:cNvPr id="3" name="Picture 2">
            <a:extLst>
              <a:ext uri="{FF2B5EF4-FFF2-40B4-BE49-F238E27FC236}">
                <a16:creationId xmlns:a16="http://schemas.microsoft.com/office/drawing/2014/main" id="{3549FEA9-3CDE-4970-8DF7-8C38F06C210A}"/>
              </a:ext>
            </a:extLst>
          </p:cNvPr>
          <p:cNvPicPr>
            <a:picLocks noChangeAspect="1"/>
          </p:cNvPicPr>
          <p:nvPr/>
        </p:nvPicPr>
        <p:blipFill>
          <a:blip r:embed="rId4"/>
          <a:stretch>
            <a:fillRect/>
          </a:stretch>
        </p:blipFill>
        <p:spPr>
          <a:xfrm>
            <a:off x="5771002" y="3476416"/>
            <a:ext cx="2571750" cy="1447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a:spcBef>
                <a:spcPts val="0"/>
              </a:spcBef>
              <a:buNone/>
            </a:pPr>
            <a:r>
              <a:rPr lang="sv"/>
              <a:t>Modelica Bouncing Ball example</a:t>
            </a:r>
          </a:p>
        </p:txBody>
      </p:sp>
      <p:pic>
        <p:nvPicPr>
          <p:cNvPr id="80" name="Shape 80" descr="BB1.png"/>
          <p:cNvPicPr preferRelativeResize="0"/>
          <p:nvPr/>
        </p:nvPicPr>
        <p:blipFill>
          <a:blip r:embed="rId3">
            <a:alphaModFix/>
          </a:blip>
          <a:stretch>
            <a:fillRect/>
          </a:stretch>
        </p:blipFill>
        <p:spPr>
          <a:xfrm>
            <a:off x="4713175" y="1538600"/>
            <a:ext cx="4806524" cy="3604899"/>
          </a:xfrm>
          <a:prstGeom prst="rect">
            <a:avLst/>
          </a:prstGeom>
          <a:noFill/>
          <a:ln>
            <a:noFill/>
          </a:ln>
        </p:spPr>
      </p:pic>
      <p:sp>
        <p:nvSpPr>
          <p:cNvPr id="81" name="Shape 81"/>
          <p:cNvSpPr txBox="1">
            <a:spLocks noGrp="1"/>
          </p:cNvSpPr>
          <p:nvPr>
            <p:ph type="body" idx="4294967295"/>
          </p:nvPr>
        </p:nvSpPr>
        <p:spPr>
          <a:xfrm>
            <a:off x="-1" y="785525"/>
            <a:ext cx="5473051" cy="4187100"/>
          </a:xfrm>
          <a:prstGeom prst="rect">
            <a:avLst/>
          </a:prstGeom>
        </p:spPr>
        <p:txBody>
          <a:bodyPr lIns="91425" tIns="91425" rIns="91425" bIns="91425" anchor="t" anchorCtr="0">
            <a:noAutofit/>
          </a:bodyPr>
          <a:lstStyle/>
          <a:p>
            <a:pPr lvl="0" rt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model</a:t>
            </a:r>
            <a:r>
              <a:rPr lang="sv" sz="1200" dirty="0">
                <a:solidFill>
                  <a:srgbClr val="000000"/>
                </a:solidFill>
                <a:latin typeface="Courier New"/>
                <a:ea typeface="Courier New"/>
                <a:cs typeface="Courier New"/>
                <a:sym typeface="Courier New"/>
              </a:rPr>
              <a:t> BouncingBall </a:t>
            </a:r>
            <a:r>
              <a:rPr lang="sv" sz="1200" dirty="0">
                <a:solidFill>
                  <a:srgbClr val="38761D"/>
                </a:solidFill>
                <a:latin typeface="Courier New"/>
                <a:ea typeface="Courier New"/>
                <a:cs typeface="Courier New"/>
                <a:sym typeface="Courier New"/>
              </a:rPr>
              <a:t>//The 'classic' bouncing ball model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e = 0.8; </a:t>
            </a:r>
            <a:r>
              <a:rPr lang="sv" sz="1200" dirty="0">
                <a:solidFill>
                  <a:srgbClr val="38761D"/>
                </a:solidFill>
                <a:latin typeface="Courier New"/>
                <a:ea typeface="Courier New"/>
                <a:cs typeface="Courier New"/>
                <a:sym typeface="Courier New"/>
              </a:rPr>
              <a:t>//Elasticity coefficient</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g = 9.81; </a:t>
            </a:r>
            <a:r>
              <a:rPr lang="sv" sz="1200" dirty="0">
                <a:solidFill>
                  <a:srgbClr val="38761D"/>
                </a:solidFill>
                <a:latin typeface="Courier New"/>
                <a:ea typeface="Courier New"/>
                <a:cs typeface="Courier New"/>
                <a:sym typeface="Courier New"/>
              </a:rPr>
              <a:t>//Acceleration due to gravity</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Height h(start=1); </a:t>
            </a:r>
            <a:r>
              <a:rPr lang="sv" sz="1200" dirty="0">
                <a:solidFill>
                  <a:srgbClr val="38761D"/>
                </a:solidFill>
                <a:latin typeface="Courier New"/>
                <a:ea typeface="Courier New"/>
                <a:cs typeface="Courier New"/>
                <a:sym typeface="Courier New"/>
              </a:rPr>
              <a:t>//Height of the ball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Velocity v(start=0); </a:t>
            </a:r>
            <a:r>
              <a:rPr lang="sv" sz="1200" dirty="0">
                <a:solidFill>
                  <a:srgbClr val="38761D"/>
                </a:solidFill>
                <a:latin typeface="Courier New"/>
                <a:ea typeface="Courier New"/>
                <a:cs typeface="Courier New"/>
                <a:sym typeface="Courier New"/>
              </a:rPr>
              <a:t>//Velocity of the ball</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equation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(h) = v; </a:t>
            </a:r>
            <a:r>
              <a:rPr lang="sv" sz="1200" dirty="0">
                <a:solidFill>
                  <a:srgbClr val="38761D"/>
                </a:solidFill>
                <a:latin typeface="Courier New"/>
                <a:ea typeface="Courier New"/>
                <a:cs typeface="Courier New"/>
                <a:sym typeface="Courier New"/>
              </a:rPr>
              <a:t>//Newtons second law</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(v) = -g;</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when</a:t>
            </a:r>
            <a:r>
              <a:rPr lang="sv" sz="1200" dirty="0">
                <a:solidFill>
                  <a:srgbClr val="000000"/>
                </a:solidFill>
                <a:latin typeface="Courier New"/>
                <a:ea typeface="Courier New"/>
                <a:cs typeface="Courier New"/>
                <a:sym typeface="Courier New"/>
              </a:rPr>
              <a:t> h &lt;= 0 </a:t>
            </a:r>
            <a:r>
              <a:rPr lang="sv" sz="1200" b="1" dirty="0">
                <a:solidFill>
                  <a:srgbClr val="0000FF"/>
                </a:solidFill>
                <a:latin typeface="Courier New"/>
                <a:ea typeface="Courier New"/>
                <a:cs typeface="Courier New"/>
                <a:sym typeface="Courier New"/>
              </a:rPr>
              <a:t>then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reinit(v, -e*pre(v)); </a:t>
            </a:r>
            <a:r>
              <a:rPr lang="sv" sz="1200" dirty="0">
                <a:solidFill>
                  <a:srgbClr val="38761D"/>
                </a:solidFill>
                <a:latin typeface="Courier New"/>
                <a:ea typeface="Courier New"/>
                <a:cs typeface="Courier New"/>
                <a:sym typeface="Courier New"/>
              </a:rPr>
              <a:t>//Set velocity after bounce</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end when</a:t>
            </a:r>
            <a:r>
              <a:rPr lang="sv" sz="1200" dirty="0">
                <a:solidFill>
                  <a:srgbClr val="000000"/>
                </a:solidFill>
                <a:latin typeface="Courier New"/>
                <a:ea typeface="Courier New"/>
                <a:cs typeface="Courier New"/>
                <a:sym typeface="Courier New"/>
              </a:rPr>
              <a:t>;</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end</a:t>
            </a:r>
            <a:r>
              <a:rPr lang="sv" sz="1200" dirty="0">
                <a:solidFill>
                  <a:srgbClr val="000000"/>
                </a:solidFill>
                <a:latin typeface="Courier New"/>
                <a:ea typeface="Courier New"/>
                <a:cs typeface="Courier New"/>
                <a:sym typeface="Courier New"/>
              </a:rPr>
              <a:t> BouncingBall;</a:t>
            </a:r>
          </a:p>
          <a:p>
            <a:pPr lvl="0">
              <a:spcBef>
                <a:spcPts val="0"/>
              </a:spcBef>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3" name="TextBox 2">
            <a:extLst>
              <a:ext uri="{FF2B5EF4-FFF2-40B4-BE49-F238E27FC236}">
                <a16:creationId xmlns:a16="http://schemas.microsoft.com/office/drawing/2014/main" id="{3BA7DC01-C747-4EBD-9E3E-ED4D18D02FBA}"/>
              </a:ext>
            </a:extLst>
          </p:cNvPr>
          <p:cNvSpPr txBox="1"/>
          <p:nvPr/>
        </p:nvSpPr>
        <p:spPr>
          <a:xfrm>
            <a:off x="98250" y="720842"/>
            <a:ext cx="8391654" cy="2123658"/>
          </a:xfrm>
          <a:prstGeom prst="rect">
            <a:avLst/>
          </a:prstGeom>
          <a:noFill/>
        </p:spPr>
        <p:txBody>
          <a:bodyPr wrap="square" rtlCol="0">
            <a:spAutoFit/>
          </a:bodyPr>
          <a:lstStyle/>
          <a:p>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function</a:t>
            </a:r>
            <a:r>
              <a:rPr lang="en-US" sz="1200" dirty="0">
                <a:latin typeface="Courier New" panose="02070309020205020404" pitchFamily="49" charset="0"/>
                <a:cs typeface="Courier New" panose="02070309020205020404" pitchFamily="49" charset="0"/>
              </a:rPr>
              <a:t> f = P0.f;</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M1;</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M2</a:t>
            </a:r>
          </a:p>
          <a:p>
            <a:r>
              <a:rPr lang="en-US" sz="1200" dirty="0">
                <a:latin typeface="Courier New" panose="02070309020205020404" pitchFamily="49" charset="0"/>
                <a:cs typeface="Courier New" panose="02070309020205020404" pitchFamily="49" charset="0"/>
              </a:rPr>
              <a:t>    M1 m(</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P2);</a:t>
            </a:r>
          </a:p>
          <a:p>
            <a:r>
              <a:rPr lang="en-US" sz="1200" dirty="0">
                <a:latin typeface="Courier New" panose="02070309020205020404" pitchFamily="49" charset="0"/>
                <a:cs typeface="Courier New" panose="02070309020205020404" pitchFamily="49" charset="0"/>
              </a:rPr>
              <a:t>    Real y = </a:t>
            </a:r>
            <a:r>
              <a:rPr lang="en-US" sz="1200" dirty="0" err="1">
                <a:latin typeface="Courier New" panose="02070309020205020404" pitchFamily="49" charset="0"/>
                <a:cs typeface="Courier New" panose="02070309020205020404" pitchFamily="49" charset="0"/>
              </a:rPr>
              <a:t>m.f</a:t>
            </a:r>
            <a:r>
              <a:rPr lang="en-US" sz="1200" dirty="0">
                <a:latin typeface="Courier New" panose="02070309020205020404" pitchFamily="49" charset="0"/>
                <a:cs typeface="Courier New" panose="02070309020205020404" pitchFamily="49" charset="0"/>
              </a:rPr>
              <a:t> (10);</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M2;</a:t>
            </a:r>
          </a:p>
          <a:p>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a:t>
            </a:r>
          </a:p>
        </p:txBody>
      </p:sp>
    </p:spTree>
    <p:extLst>
      <p:ext uri="{BB962C8B-B14F-4D97-AF65-F5344CB8AC3E}">
        <p14:creationId xmlns:p14="http://schemas.microsoft.com/office/powerpoint/2010/main" val="126693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US" dirty="0"/>
              <a:t>Dependency rules</a:t>
            </a:r>
            <a:endParaRPr lang="sv" dirty="0"/>
          </a:p>
        </p:txBody>
      </p:sp>
      <p:sp>
        <p:nvSpPr>
          <p:cNvPr id="99" name="Shape 99"/>
          <p:cNvSpPr txBox="1">
            <a:spLocks noGrp="1"/>
          </p:cNvSpPr>
          <p:nvPr>
            <p:ph type="body" idx="4294967295"/>
          </p:nvPr>
        </p:nvSpPr>
        <p:spPr>
          <a:xfrm>
            <a:off x="166861" y="619050"/>
            <a:ext cx="8977139" cy="4449357"/>
          </a:xfrm>
          <a:prstGeom prst="rect">
            <a:avLst/>
          </a:prstGeom>
        </p:spPr>
        <p:txBody>
          <a:bodyPr lIns="91425" tIns="91425" rIns="91425" bIns="91425" anchor="t" anchorCtr="0">
            <a:noAutofit/>
          </a:bodyPr>
          <a:lstStyle/>
          <a:p>
            <a:pPr marL="342900" indent="-342900">
              <a:buFont typeface="+mj-lt"/>
              <a:buAutoNum type="arabicPeriod"/>
            </a:pPr>
            <a:r>
              <a:rPr lang="en-US" dirty="0">
                <a:solidFill>
                  <a:schemeClr val="bg2">
                    <a:lumMod val="50000"/>
                  </a:schemeClr>
                </a:solidFill>
              </a:rPr>
              <a:t>A class depends on all classes referenced by resolvable accesses within it, not including accesses within paths.</a:t>
            </a:r>
          </a:p>
          <a:p>
            <a:pPr marL="342900" indent="-342900">
              <a:buFont typeface="+mj-lt"/>
              <a:buAutoNum type="arabicPeriod"/>
            </a:pPr>
            <a:r>
              <a:rPr lang="en-US" dirty="0">
                <a:solidFill>
                  <a:schemeClr val="bg2">
                    <a:lumMod val="50000"/>
                  </a:schemeClr>
                </a:solidFill>
              </a:rPr>
              <a:t>A class depends on its enclosing class.</a:t>
            </a:r>
          </a:p>
          <a:p>
            <a:pPr marL="342900" indent="-342900">
              <a:buFont typeface="+mj-lt"/>
              <a:buAutoNum type="arabicPeriod"/>
            </a:pPr>
            <a:r>
              <a:rPr lang="en-US" dirty="0">
                <a:solidFill>
                  <a:schemeClr val="bg2">
                    <a:lumMod val="50000"/>
                  </a:schemeClr>
                </a:solidFill>
              </a:rPr>
              <a:t>A class depends on all classes referenced by access paths within it. A unresolvable access can still contain resolvable accesses within its path.</a:t>
            </a:r>
          </a:p>
          <a:p>
            <a:pPr marL="342900" lvl="0" indent="-342900">
              <a:buClr>
                <a:srgbClr val="737373"/>
              </a:buClr>
              <a:buFont typeface="+mj-lt"/>
              <a:buAutoNum type="arabicPeriod"/>
            </a:pPr>
            <a:r>
              <a:rPr lang="en-US" dirty="0">
                <a:solidFill>
                  <a:schemeClr val="bg2">
                    <a:lumMod val="50000"/>
                  </a:schemeClr>
                </a:solidFill>
              </a:rPr>
              <a:t>A class depends on all classes enclosed by an accessed class. This does not include access within paths but if an access is not resolvable, the last resolvable access in the path will be used instead. </a:t>
            </a:r>
          </a:p>
          <a:p>
            <a:pPr marL="342900" lvl="0" indent="-342900">
              <a:buClr>
                <a:srgbClr val="737373"/>
              </a:buClr>
              <a:buFont typeface="+mj-lt"/>
              <a:buAutoNum type="arabicPeriod"/>
            </a:pPr>
            <a:r>
              <a:rPr lang="en-US" dirty="0">
                <a:solidFill>
                  <a:schemeClr val="bg2">
                    <a:lumMod val="50000"/>
                  </a:schemeClr>
                </a:solidFill>
              </a:rPr>
              <a:t>Exception to Rule 4: Rule 4 is not applicable to import statements.</a:t>
            </a:r>
          </a:p>
          <a:p>
            <a:pPr marL="342900" indent="-342900"/>
            <a:endParaRPr lang="en-US" dirty="0"/>
          </a:p>
          <a:p>
            <a:pPr marL="342900" lvl="0" indent="-342900">
              <a:buFont typeface="+mj-lt"/>
              <a:buAutoNum type="arabicPeriod"/>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5" name="TextBox 4">
            <a:extLst>
              <a:ext uri="{FF2B5EF4-FFF2-40B4-BE49-F238E27FC236}">
                <a16:creationId xmlns:a16="http://schemas.microsoft.com/office/drawing/2014/main" id="{C4CB050B-D847-42A2-9D34-D0D6272E6680}"/>
              </a:ext>
            </a:extLst>
          </p:cNvPr>
          <p:cNvSpPr txBox="1"/>
          <p:nvPr/>
        </p:nvSpPr>
        <p:spPr>
          <a:xfrm>
            <a:off x="205041" y="1087936"/>
            <a:ext cx="7290369" cy="307777"/>
          </a:xfrm>
          <a:prstGeom prst="rect">
            <a:avLst/>
          </a:prstGeom>
          <a:noFill/>
        </p:spPr>
        <p:txBody>
          <a:bodyPr wrap="square" rtlCol="0">
            <a:spAutoFit/>
          </a:bodyPr>
          <a:lstStyle/>
          <a:p>
            <a:r>
              <a:rPr lang="sv-SE" dirty="0"/>
              <a:t>2. </a:t>
            </a:r>
            <a:r>
              <a:rPr lang="en-US" dirty="0"/>
              <a:t>A class depends on its enclosing class.</a:t>
            </a:r>
          </a:p>
        </p:txBody>
      </p:sp>
      <p:pic>
        <p:nvPicPr>
          <p:cNvPr id="11" name="Graphic 10">
            <a:extLst>
              <a:ext uri="{FF2B5EF4-FFF2-40B4-BE49-F238E27FC236}">
                <a16:creationId xmlns:a16="http://schemas.microsoft.com/office/drawing/2014/main" id="{9259747D-2BF3-4536-9462-D80EB7F145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77890" y="1703411"/>
            <a:ext cx="1257300" cy="2390775"/>
          </a:xfrm>
          <a:prstGeom prst="rect">
            <a:avLst/>
          </a:prstGeom>
        </p:spPr>
      </p:pic>
      <p:sp>
        <p:nvSpPr>
          <p:cNvPr id="12" name="TextBox 11">
            <a:extLst>
              <a:ext uri="{FF2B5EF4-FFF2-40B4-BE49-F238E27FC236}">
                <a16:creationId xmlns:a16="http://schemas.microsoft.com/office/drawing/2014/main" id="{A019E1E0-91D9-4469-B3F2-589965523A48}"/>
              </a:ext>
            </a:extLst>
          </p:cNvPr>
          <p:cNvSpPr txBox="1"/>
          <p:nvPr/>
        </p:nvSpPr>
        <p:spPr>
          <a:xfrm>
            <a:off x="1748327" y="2033874"/>
            <a:ext cx="2763223" cy="1569660"/>
          </a:xfrm>
          <a:prstGeom prst="rect">
            <a:avLst/>
          </a:prstGeom>
          <a:noFill/>
        </p:spPr>
        <p:txBody>
          <a:bodyPr wrap="square" rtlCol="0">
            <a:spAutoFit/>
          </a:bodyPr>
          <a:lstStyle/>
          <a:p>
            <a:r>
              <a:rPr lang="da-DK" sz="1200" b="1" dirty="0">
                <a:solidFill>
                  <a:srgbClr val="0000FF"/>
                </a:solidFill>
                <a:latin typeface="Courier New" panose="02070309020205020404" pitchFamily="49" charset="0"/>
                <a:cs typeface="Courier New" panose="02070309020205020404" pitchFamily="49" charset="0"/>
              </a:rPr>
              <a:t>package</a:t>
            </a:r>
            <a:r>
              <a:rPr lang="da-DK" sz="1200" dirty="0">
                <a:latin typeface="Courier New" panose="02070309020205020404" pitchFamily="49" charset="0"/>
                <a:cs typeface="Courier New" panose="02070309020205020404" pitchFamily="49" charset="0"/>
              </a:rPr>
              <a:t> P</a:t>
            </a:r>
          </a:p>
          <a:p>
            <a:r>
              <a:rPr lang="da-DK" sz="1200" dirty="0">
                <a:latin typeface="Courier New" panose="02070309020205020404" pitchFamily="49" charset="0"/>
                <a:cs typeface="Courier New" panose="02070309020205020404" pitchFamily="49" charset="0"/>
              </a:rPr>
              <a:t> </a:t>
            </a:r>
            <a:r>
              <a:rPr lang="da-DK" sz="1200" b="1" dirty="0">
                <a:solidFill>
                  <a:srgbClr val="0000FF"/>
                </a:solidFill>
                <a:latin typeface="Courier New" panose="02070309020205020404" pitchFamily="49" charset="0"/>
                <a:cs typeface="Courier New" panose="02070309020205020404" pitchFamily="49" charset="0"/>
              </a:rPr>
              <a:t> constant </a:t>
            </a:r>
            <a:r>
              <a:rPr lang="da-DK" sz="1200" dirty="0">
                <a:latin typeface="Courier New" panose="02070309020205020404" pitchFamily="49" charset="0"/>
                <a:cs typeface="Courier New" panose="02070309020205020404" pitchFamily="49" charset="0"/>
              </a:rPr>
              <a:t>Real k = 1;</a:t>
            </a:r>
          </a:p>
          <a:p>
            <a:r>
              <a:rPr lang="da-DK" sz="1200" dirty="0">
                <a:latin typeface="Courier New" panose="02070309020205020404" pitchFamily="49" charset="0"/>
                <a:cs typeface="Courier New" panose="02070309020205020404" pitchFamily="49" charset="0"/>
              </a:rPr>
              <a:t>  </a:t>
            </a:r>
            <a:r>
              <a:rPr lang="da-DK" sz="1200" b="1" dirty="0">
                <a:solidFill>
                  <a:srgbClr val="0000FF"/>
                </a:solidFill>
                <a:latin typeface="Courier New" panose="02070309020205020404" pitchFamily="49" charset="0"/>
                <a:cs typeface="Courier New" panose="02070309020205020404" pitchFamily="49" charset="0"/>
              </a:rPr>
              <a:t>model</a:t>
            </a:r>
            <a:r>
              <a:rPr lang="da-DK" sz="1200" dirty="0">
                <a:latin typeface="Courier New" panose="02070309020205020404" pitchFamily="49" charset="0"/>
                <a:cs typeface="Courier New" panose="02070309020205020404" pitchFamily="49" charset="0"/>
              </a:rPr>
              <a:t> M1</a:t>
            </a:r>
          </a:p>
          <a:p>
            <a:r>
              <a:rPr lang="da-DK" sz="1200" dirty="0">
                <a:latin typeface="Courier New" panose="02070309020205020404" pitchFamily="49" charset="0"/>
                <a:cs typeface="Courier New" panose="02070309020205020404" pitchFamily="49" charset="0"/>
              </a:rPr>
              <a:t>    </a:t>
            </a:r>
            <a:r>
              <a:rPr lang="da-DK" sz="1200" b="1" dirty="0">
                <a:solidFill>
                  <a:srgbClr val="0000FF"/>
                </a:solidFill>
                <a:latin typeface="Courier New" panose="02070309020205020404" pitchFamily="49" charset="0"/>
                <a:cs typeface="Courier New" panose="02070309020205020404" pitchFamily="49" charset="0"/>
              </a:rPr>
              <a:t>model</a:t>
            </a:r>
            <a:r>
              <a:rPr lang="da-DK" sz="1200" dirty="0">
                <a:latin typeface="Courier New" panose="02070309020205020404" pitchFamily="49" charset="0"/>
                <a:cs typeface="Courier New" panose="02070309020205020404" pitchFamily="49" charset="0"/>
              </a:rPr>
              <a:t> M2</a:t>
            </a:r>
          </a:p>
          <a:p>
            <a:r>
              <a:rPr lang="da-DK" sz="1200" dirty="0">
                <a:latin typeface="Courier New" panose="02070309020205020404" pitchFamily="49" charset="0"/>
                <a:cs typeface="Courier New" panose="02070309020205020404" pitchFamily="49" charset="0"/>
              </a:rPr>
              <a:t>      Real x = k;</a:t>
            </a:r>
          </a:p>
          <a:p>
            <a:r>
              <a:rPr lang="da-DK" sz="1200" dirty="0">
                <a:latin typeface="Courier New" panose="02070309020205020404" pitchFamily="49" charset="0"/>
                <a:cs typeface="Courier New" panose="02070309020205020404" pitchFamily="49" charset="0"/>
              </a:rPr>
              <a:t>    </a:t>
            </a:r>
            <a:r>
              <a:rPr lang="da-DK" sz="1200" b="1" dirty="0">
                <a:solidFill>
                  <a:srgbClr val="0000FF"/>
                </a:solidFill>
                <a:latin typeface="Courier New" panose="02070309020205020404" pitchFamily="49" charset="0"/>
                <a:cs typeface="Courier New" panose="02070309020205020404" pitchFamily="49" charset="0"/>
              </a:rPr>
              <a:t>end</a:t>
            </a:r>
            <a:r>
              <a:rPr lang="da-DK" sz="1200" dirty="0">
                <a:latin typeface="Courier New" panose="02070309020205020404" pitchFamily="49" charset="0"/>
                <a:cs typeface="Courier New" panose="02070309020205020404" pitchFamily="49" charset="0"/>
              </a:rPr>
              <a:t> M2;</a:t>
            </a:r>
          </a:p>
          <a:p>
            <a:r>
              <a:rPr lang="da-DK" sz="1200" dirty="0">
                <a:latin typeface="Courier New" panose="02070309020205020404" pitchFamily="49" charset="0"/>
                <a:cs typeface="Courier New" panose="02070309020205020404" pitchFamily="49" charset="0"/>
              </a:rPr>
              <a:t>  </a:t>
            </a:r>
            <a:r>
              <a:rPr lang="da-DK" sz="1200" b="1" dirty="0">
                <a:solidFill>
                  <a:srgbClr val="0000FF"/>
                </a:solidFill>
                <a:latin typeface="Courier New" panose="02070309020205020404" pitchFamily="49" charset="0"/>
                <a:cs typeface="Courier New" panose="02070309020205020404" pitchFamily="49" charset="0"/>
              </a:rPr>
              <a:t>end</a:t>
            </a:r>
            <a:r>
              <a:rPr lang="da-DK" sz="1200" dirty="0">
                <a:latin typeface="Courier New" panose="02070309020205020404" pitchFamily="49" charset="0"/>
                <a:cs typeface="Courier New" panose="02070309020205020404" pitchFamily="49" charset="0"/>
              </a:rPr>
              <a:t> M1;</a:t>
            </a:r>
          </a:p>
          <a:p>
            <a:r>
              <a:rPr lang="da-DK" sz="1200" b="1" dirty="0">
                <a:solidFill>
                  <a:srgbClr val="0000FF"/>
                </a:solidFill>
                <a:latin typeface="Courier New" panose="02070309020205020404" pitchFamily="49" charset="0"/>
                <a:cs typeface="Courier New" panose="02070309020205020404" pitchFamily="49" charset="0"/>
              </a:rPr>
              <a:t>end</a:t>
            </a:r>
            <a:r>
              <a:rPr lang="da-DK" sz="1200" dirty="0">
                <a:latin typeface="Courier New" panose="02070309020205020404" pitchFamily="49" charset="0"/>
                <a:cs typeface="Courier New" panose="02070309020205020404" pitchFamily="49" charset="0"/>
              </a:rPr>
              <a:t> P;</a:t>
            </a:r>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23742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BA945-1E67-41EB-BD20-E6B6EABAF273}"/>
              </a:ext>
            </a:extLst>
          </p:cNvPr>
          <p:cNvSpPr>
            <a:spLocks noGrp="1"/>
          </p:cNvSpPr>
          <p:nvPr>
            <p:ph type="title"/>
          </p:nvPr>
        </p:nvSpPr>
        <p:spPr/>
        <p:txBody>
          <a:bodyPr/>
          <a:lstStyle/>
          <a:p>
            <a:r>
              <a:rPr lang="sv-SE" dirty="0"/>
              <a:t>Dependency rules</a:t>
            </a:r>
            <a:endParaRPr lang="en-US" dirty="0"/>
          </a:p>
        </p:txBody>
      </p:sp>
      <p:sp>
        <p:nvSpPr>
          <p:cNvPr id="3" name="TextBox 2">
            <a:extLst>
              <a:ext uri="{FF2B5EF4-FFF2-40B4-BE49-F238E27FC236}">
                <a16:creationId xmlns:a16="http://schemas.microsoft.com/office/drawing/2014/main" id="{23835999-0327-4850-9D34-647863CFF542}"/>
              </a:ext>
            </a:extLst>
          </p:cNvPr>
          <p:cNvSpPr txBox="1"/>
          <p:nvPr/>
        </p:nvSpPr>
        <p:spPr>
          <a:xfrm>
            <a:off x="220256" y="834307"/>
            <a:ext cx="8796929" cy="523220"/>
          </a:xfrm>
          <a:prstGeom prst="rect">
            <a:avLst/>
          </a:prstGeom>
          <a:noFill/>
        </p:spPr>
        <p:txBody>
          <a:bodyPr wrap="square" rtlCol="0">
            <a:spAutoFit/>
          </a:bodyPr>
          <a:lstStyle/>
          <a:p>
            <a:r>
              <a:rPr lang="en-US" dirty="0"/>
              <a:t>3. A class depends on all classes referenced by access paths within it. A unresolvable access can still contain resolvable accesses within its path.</a:t>
            </a:r>
          </a:p>
        </p:txBody>
      </p:sp>
      <p:pic>
        <p:nvPicPr>
          <p:cNvPr id="11" name="Graphic 10">
            <a:extLst>
              <a:ext uri="{FF2B5EF4-FFF2-40B4-BE49-F238E27FC236}">
                <a16:creationId xmlns:a16="http://schemas.microsoft.com/office/drawing/2014/main" id="{88D0E20A-8479-41B5-B72F-77C83A1914E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75737" y="1316841"/>
            <a:ext cx="1699065" cy="3689637"/>
          </a:xfrm>
          <a:prstGeom prst="rect">
            <a:avLst/>
          </a:prstGeom>
        </p:spPr>
      </p:pic>
      <p:sp>
        <p:nvSpPr>
          <p:cNvPr id="12" name="TextBox 11">
            <a:extLst>
              <a:ext uri="{FF2B5EF4-FFF2-40B4-BE49-F238E27FC236}">
                <a16:creationId xmlns:a16="http://schemas.microsoft.com/office/drawing/2014/main" id="{B3F9FD08-AF3A-405C-82BD-CE05140A9D5B}"/>
              </a:ext>
            </a:extLst>
          </p:cNvPr>
          <p:cNvSpPr txBox="1"/>
          <p:nvPr/>
        </p:nvSpPr>
        <p:spPr>
          <a:xfrm>
            <a:off x="1568497" y="1453500"/>
            <a:ext cx="3390622" cy="3416320"/>
          </a:xfrm>
          <a:prstGeom prst="rect">
            <a:avLst/>
          </a:prstGeom>
          <a:noFill/>
        </p:spPr>
        <p:txBody>
          <a:bodyPr wrap="square" rtlCol="0">
            <a:spAutoFit/>
          </a:bodyPr>
          <a:lstStyle/>
          <a:p>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P2</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function</a:t>
            </a:r>
            <a:r>
              <a:rPr lang="en-US" sz="1200" dirty="0">
                <a:latin typeface="Courier New" panose="02070309020205020404" pitchFamily="49" charset="0"/>
                <a:cs typeface="Courier New" panose="02070309020205020404" pitchFamily="49" charset="0"/>
              </a:rPr>
              <a:t> f</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input</a:t>
            </a:r>
            <a:r>
              <a:rPr lang="en-US" sz="1200" dirty="0">
                <a:latin typeface="Courier New" panose="02070309020205020404" pitchFamily="49" charset="0"/>
                <a:cs typeface="Courier New" panose="02070309020205020404" pitchFamily="49" charset="0"/>
              </a:rPr>
              <a:t> Real x;</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output</a:t>
            </a:r>
            <a:r>
              <a:rPr lang="en-US" sz="1200" dirty="0">
                <a:latin typeface="Courier New" panose="02070309020205020404" pitchFamily="49" charset="0"/>
                <a:cs typeface="Courier New" panose="02070309020205020404" pitchFamily="49" charset="0"/>
              </a:rPr>
              <a:t> Real y;</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algorithm</a:t>
            </a:r>
          </a:p>
          <a:p>
            <a:r>
              <a:rPr lang="en-US" sz="1200" dirty="0">
                <a:latin typeface="Courier New" panose="02070309020205020404" pitchFamily="49" charset="0"/>
                <a:cs typeface="Courier New" panose="02070309020205020404" pitchFamily="49" charset="0"/>
              </a:rPr>
              <a:t>      y := x;</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f;</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P2;</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P3</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extends</a:t>
            </a:r>
            <a:r>
              <a:rPr lang="en-US" sz="1200" dirty="0">
                <a:latin typeface="Courier New" panose="02070309020205020404" pitchFamily="49" charset="0"/>
                <a:cs typeface="Courier New" panose="02070309020205020404" pitchFamily="49" charset="0"/>
              </a:rPr>
              <a:t> P2;</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P3</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 model </a:t>
            </a:r>
            <a:r>
              <a:rPr lang="en-US" sz="1200" dirty="0">
                <a:latin typeface="Courier New" panose="02070309020205020404" pitchFamily="49" charset="0"/>
                <a:cs typeface="Courier New" panose="02070309020205020404" pitchFamily="49" charset="0"/>
              </a:rPr>
              <a:t>M</a:t>
            </a:r>
          </a:p>
          <a:p>
            <a:r>
              <a:rPr lang="en-US" sz="1200" dirty="0">
                <a:latin typeface="Courier New" panose="02070309020205020404" pitchFamily="49" charset="0"/>
                <a:cs typeface="Courier New" panose="02070309020205020404" pitchFamily="49" charset="0"/>
              </a:rPr>
              <a:t>    Real x = P3.f(0);</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a:t>
            </a:r>
          </a:p>
          <a:p>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P1;</a:t>
            </a:r>
          </a:p>
        </p:txBody>
      </p:sp>
    </p:spTree>
    <p:extLst>
      <p:ext uri="{BB962C8B-B14F-4D97-AF65-F5344CB8AC3E}">
        <p14:creationId xmlns:p14="http://schemas.microsoft.com/office/powerpoint/2010/main" val="136833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4495E-9530-49AD-B334-E35B29EDFE3B}"/>
              </a:ext>
            </a:extLst>
          </p:cNvPr>
          <p:cNvSpPr>
            <a:spLocks noGrp="1"/>
          </p:cNvSpPr>
          <p:nvPr>
            <p:ph type="title"/>
          </p:nvPr>
        </p:nvSpPr>
        <p:spPr/>
        <p:txBody>
          <a:bodyPr/>
          <a:lstStyle/>
          <a:p>
            <a:r>
              <a:rPr lang="sv-SE" dirty="0"/>
              <a:t>Dependency rules</a:t>
            </a:r>
            <a:endParaRPr lang="en-US" dirty="0"/>
          </a:p>
        </p:txBody>
      </p:sp>
      <p:sp>
        <p:nvSpPr>
          <p:cNvPr id="4" name="TextBox 3">
            <a:extLst>
              <a:ext uri="{FF2B5EF4-FFF2-40B4-BE49-F238E27FC236}">
                <a16:creationId xmlns:a16="http://schemas.microsoft.com/office/drawing/2014/main" id="{D0396E36-FF27-4CC8-BFDA-7AFD7905DE61}"/>
              </a:ext>
            </a:extLst>
          </p:cNvPr>
          <p:cNvSpPr txBox="1"/>
          <p:nvPr/>
        </p:nvSpPr>
        <p:spPr>
          <a:xfrm>
            <a:off x="98250" y="867679"/>
            <a:ext cx="8826600" cy="307777"/>
          </a:xfrm>
          <a:prstGeom prst="rect">
            <a:avLst/>
          </a:prstGeom>
          <a:noFill/>
        </p:spPr>
        <p:txBody>
          <a:bodyPr wrap="square" rtlCol="0">
            <a:spAutoFit/>
          </a:bodyPr>
          <a:lstStyle/>
          <a:p>
            <a:r>
              <a:rPr lang="sv-SE" dirty="0">
                <a:solidFill>
                  <a:schemeClr val="bg2">
                    <a:lumMod val="50000"/>
                  </a:schemeClr>
                </a:solidFill>
              </a:rPr>
              <a:t>4. </a:t>
            </a:r>
            <a:r>
              <a:rPr lang="en-US" dirty="0">
                <a:solidFill>
                  <a:schemeClr val="bg2">
                    <a:lumMod val="50000"/>
                  </a:schemeClr>
                </a:solidFill>
              </a:rPr>
              <a:t>A class depends on all classes enclosed by an accessed class. </a:t>
            </a:r>
            <a:endParaRPr lang="en-US" dirty="0"/>
          </a:p>
        </p:txBody>
      </p:sp>
      <p:pic>
        <p:nvPicPr>
          <p:cNvPr id="8" name="Graphic 7">
            <a:extLst>
              <a:ext uri="{FF2B5EF4-FFF2-40B4-BE49-F238E27FC236}">
                <a16:creationId xmlns:a16="http://schemas.microsoft.com/office/drawing/2014/main" id="{F439EAF1-CA05-4363-A9D5-288295F869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71855" y="1416410"/>
            <a:ext cx="2331396" cy="3649499"/>
          </a:xfrm>
          <a:prstGeom prst="rect">
            <a:avLst/>
          </a:prstGeom>
        </p:spPr>
      </p:pic>
      <p:sp>
        <p:nvSpPr>
          <p:cNvPr id="9" name="TextBox 8">
            <a:extLst>
              <a:ext uri="{FF2B5EF4-FFF2-40B4-BE49-F238E27FC236}">
                <a16:creationId xmlns:a16="http://schemas.microsoft.com/office/drawing/2014/main" id="{7BA8D794-4F43-4FF7-B35E-CADA4B994F30}"/>
              </a:ext>
            </a:extLst>
          </p:cNvPr>
          <p:cNvSpPr txBox="1"/>
          <p:nvPr/>
        </p:nvSpPr>
        <p:spPr>
          <a:xfrm>
            <a:off x="1121308" y="1717665"/>
            <a:ext cx="3283831" cy="3046988"/>
          </a:xfrm>
          <a:prstGeom prst="rect">
            <a:avLst/>
          </a:prstGeom>
          <a:noFill/>
        </p:spPr>
        <p:txBody>
          <a:bodyPr wrap="square" rtlCol="0">
            <a:spAutoFit/>
          </a:bodyPr>
          <a:lstStyle/>
          <a:p>
            <a:pPr lvl="1"/>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P1</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constant</a:t>
            </a:r>
            <a:r>
              <a:rPr lang="en-US" sz="1200" dirty="0">
                <a:latin typeface="Courier New" panose="02070309020205020404" pitchFamily="49" charset="0"/>
                <a:cs typeface="Courier New" panose="02070309020205020404" pitchFamily="49" charset="0"/>
              </a:rPr>
              <a:t> M </a:t>
            </a:r>
            <a:r>
              <a:rPr lang="en-US" sz="1200" dirty="0" err="1">
                <a:latin typeface="Courier New" panose="02070309020205020404" pitchFamily="49" charset="0"/>
                <a:cs typeface="Courier New" panose="02070309020205020404" pitchFamily="49" charset="0"/>
              </a:rPr>
              <a:t>m</a:t>
            </a:r>
            <a:r>
              <a:rPr lang="en-US" sz="1200" dirty="0">
                <a:latin typeface="Courier New" panose="02070309020205020404" pitchFamily="49" charset="0"/>
                <a:cs typeface="Courier New" panose="02070309020205020404" pitchFamily="49" charset="0"/>
              </a:rPr>
              <a:t>;</a:t>
            </a:r>
          </a:p>
          <a:p>
            <a:pPr lvl="1"/>
            <a:endParaRPr lang="en-US" sz="1200" dirty="0">
              <a:latin typeface="Courier New" panose="02070309020205020404" pitchFamily="49" charset="0"/>
              <a:cs typeface="Courier New" panose="02070309020205020404" pitchFamily="49" charset="0"/>
            </a:endParaRP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function</a:t>
            </a:r>
            <a:r>
              <a:rPr lang="en-US" sz="1200" dirty="0">
                <a:latin typeface="Courier New" panose="02070309020205020404" pitchFamily="49" charset="0"/>
                <a:cs typeface="Courier New" panose="02070309020205020404" pitchFamily="49" charset="0"/>
              </a:rPr>
              <a:t> f</a:t>
            </a:r>
          </a:p>
          <a:p>
            <a:pPr lvl="1"/>
            <a:r>
              <a:rPr lang="en-US" sz="1200" b="1" dirty="0">
                <a:solidFill>
                  <a:srgbClr val="0000FF"/>
                </a:solidFill>
                <a:latin typeface="Courier New" panose="02070309020205020404" pitchFamily="49" charset="0"/>
                <a:cs typeface="Courier New" panose="02070309020205020404" pitchFamily="49" charset="0"/>
              </a:rPr>
              <a:t>      input </a:t>
            </a:r>
            <a:r>
              <a:rPr lang="en-US" sz="1200" dirty="0">
                <a:latin typeface="Courier New" panose="02070309020205020404" pitchFamily="49" charset="0"/>
                <a:cs typeface="Courier New" panose="02070309020205020404" pitchFamily="49" charset="0"/>
              </a:rPr>
              <a:t>Real x;</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output</a:t>
            </a:r>
            <a:r>
              <a:rPr lang="en-US" sz="1200" dirty="0">
                <a:latin typeface="Courier New" panose="02070309020205020404" pitchFamily="49" charset="0"/>
                <a:cs typeface="Courier New" panose="02070309020205020404" pitchFamily="49" charset="0"/>
              </a:rPr>
              <a:t> Real y;</a:t>
            </a:r>
          </a:p>
          <a:p>
            <a:pPr lvl="1"/>
            <a:r>
              <a:rPr lang="en-US" sz="1200" b="1" dirty="0">
                <a:solidFill>
                  <a:srgbClr val="0000FF"/>
                </a:solidFill>
                <a:latin typeface="Courier New" panose="02070309020205020404" pitchFamily="49" charset="0"/>
                <a:cs typeface="Courier New" panose="02070309020205020404" pitchFamily="49" charset="0"/>
              </a:rPr>
              <a:t>    algorithm </a:t>
            </a:r>
          </a:p>
          <a:p>
            <a:pPr lvl="1"/>
            <a:r>
              <a:rPr lang="en-US" sz="1200" dirty="0">
                <a:latin typeface="Courier New" panose="02070309020205020404" pitchFamily="49" charset="0"/>
                <a:cs typeface="Courier New" panose="02070309020205020404" pitchFamily="49" charset="0"/>
              </a:rPr>
              <a:t>      y := x;</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f;</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a:t>
            </a:r>
          </a:p>
          <a:p>
            <a:pPr lvl="1"/>
            <a:endParaRPr lang="en-US" sz="1200" dirty="0">
              <a:latin typeface="Courier New" panose="02070309020205020404" pitchFamily="49" charset="0"/>
              <a:cs typeface="Courier New" panose="02070309020205020404" pitchFamily="49" charset="0"/>
            </a:endParaRPr>
          </a:p>
          <a:p>
            <a:pPr lvl="1"/>
            <a:r>
              <a:rPr lang="en-US" sz="1200" b="1" dirty="0">
                <a:solidFill>
                  <a:srgbClr val="0000FF"/>
                </a:solidFill>
                <a:latin typeface="Courier New" panose="02070309020205020404" pitchFamily="49" charset="0"/>
                <a:cs typeface="Courier New" panose="02070309020205020404" pitchFamily="49" charset="0"/>
              </a:rPr>
              <a:t>  package </a:t>
            </a:r>
            <a:r>
              <a:rPr lang="en-US" sz="1200" dirty="0">
                <a:latin typeface="Courier New" panose="02070309020205020404" pitchFamily="49" charset="0"/>
                <a:cs typeface="Courier New" panose="02070309020205020404" pitchFamily="49" charset="0"/>
              </a:rPr>
              <a:t>P2</a:t>
            </a:r>
          </a:p>
          <a:p>
            <a:pPr lvl="1"/>
            <a:r>
              <a:rPr lang="en-US" sz="1200" dirty="0">
                <a:latin typeface="Courier New" panose="02070309020205020404" pitchFamily="49" charset="0"/>
                <a:cs typeface="Courier New" panose="02070309020205020404" pitchFamily="49" charset="0"/>
              </a:rPr>
              <a:t>    Real x = P1.m.f(1);</a:t>
            </a:r>
          </a:p>
          <a:p>
            <a:pPr lvl="1"/>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P2;</a:t>
            </a:r>
          </a:p>
          <a:p>
            <a:pPr lvl="1"/>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P1;</a:t>
            </a:r>
          </a:p>
        </p:txBody>
      </p:sp>
    </p:spTree>
    <p:extLst>
      <p:ext uri="{BB962C8B-B14F-4D97-AF65-F5344CB8AC3E}">
        <p14:creationId xmlns:p14="http://schemas.microsoft.com/office/powerpoint/2010/main" val="1200389935"/>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615</Words>
  <Application>Microsoft Office PowerPoint</Application>
  <PresentationFormat>On-screen Show (16:9)</PresentationFormat>
  <Paragraphs>121</Paragraphs>
  <Slides>15</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Roboto</vt:lpstr>
      <vt:lpstr>Arial</vt:lpstr>
      <vt:lpstr>Courier New</vt:lpstr>
      <vt:lpstr>Material</vt:lpstr>
      <vt:lpstr>Safe regression test selection for Modelica</vt:lpstr>
      <vt:lpstr>Safe test selection</vt:lpstr>
      <vt:lpstr>Modelon</vt:lpstr>
      <vt:lpstr>Modelica Bouncing Ball example</vt:lpstr>
      <vt:lpstr>Source tree name lookup limitations</vt:lpstr>
      <vt:lpstr>Dependency rules</vt:lpstr>
      <vt:lpstr>Dependency rules</vt:lpstr>
      <vt:lpstr>Dependency rules</vt:lpstr>
      <vt:lpstr>Dependency rules</vt:lpstr>
      <vt:lpstr>Implementation</vt:lpstr>
      <vt:lpstr>Evaluation</vt:lpstr>
      <vt:lpstr>Resultat filer och klasser</vt:lpstr>
      <vt:lpstr>Evaluation</vt:lpstr>
      <vt:lpstr>Evaluation</vt:lpstr>
      <vt:lpstr>Validation/Future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17</cp:revision>
  <dcterms:modified xsi:type="dcterms:W3CDTF">2017-08-22T07:41:52Z</dcterms:modified>
</cp:coreProperties>
</file>